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9" r:id="rId3"/>
    <p:sldId id="257" r:id="rId4"/>
    <p:sldId id="258" r:id="rId5"/>
    <p:sldId id="260" r:id="rId6"/>
    <p:sldId id="261" r:id="rId7"/>
    <p:sldId id="262" r:id="rId8"/>
    <p:sldId id="263"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128451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2830211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3563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1843726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1394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4261863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1873966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135030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148527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90D9C-27DA-4B68-80ED-66F1CE0A7240}" type="datetimeFigureOut">
              <a:rPr lang="lt-LT" smtClean="0"/>
              <a:t>2020-03-17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220693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E90D9C-27DA-4B68-80ED-66F1CE0A7240}" type="datetimeFigureOut">
              <a:rPr lang="lt-LT" smtClean="0"/>
              <a:t>2020-03-17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279313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E90D9C-27DA-4B68-80ED-66F1CE0A7240}" type="datetimeFigureOut">
              <a:rPr lang="lt-LT" smtClean="0"/>
              <a:t>2020-03-17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23147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E90D9C-27DA-4B68-80ED-66F1CE0A7240}" type="datetimeFigureOut">
              <a:rPr lang="lt-LT" smtClean="0"/>
              <a:t>2020-03-17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155466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90D9C-27DA-4B68-80ED-66F1CE0A7240}" type="datetimeFigureOut">
              <a:rPr lang="lt-LT" smtClean="0"/>
              <a:t>2020-03-17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108653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90D9C-27DA-4B68-80ED-66F1CE0A7240}" type="datetimeFigureOut">
              <a:rPr lang="lt-LT" smtClean="0"/>
              <a:t>2020-03-17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171958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90D9C-27DA-4B68-80ED-66F1CE0A7240}" type="datetimeFigureOut">
              <a:rPr lang="lt-LT" smtClean="0"/>
              <a:t>2020-03-17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30DE758-38B7-4F51-A542-83B70B437C83}" type="slidenum">
              <a:rPr lang="lt-LT" smtClean="0"/>
              <a:t>‹#›</a:t>
            </a:fld>
            <a:endParaRPr lang="lt-LT"/>
          </a:p>
        </p:txBody>
      </p:sp>
    </p:spTree>
    <p:extLst>
      <p:ext uri="{BB962C8B-B14F-4D97-AF65-F5344CB8AC3E}">
        <p14:creationId xmlns:p14="http://schemas.microsoft.com/office/powerpoint/2010/main" val="238702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E90D9C-27DA-4B68-80ED-66F1CE0A7240}" type="datetimeFigureOut">
              <a:rPr lang="lt-LT" smtClean="0"/>
              <a:t>2020-03-17</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0DE758-38B7-4F51-A542-83B70B437C83}" type="slidenum">
              <a:rPr lang="lt-LT" smtClean="0"/>
              <a:t>‹#›</a:t>
            </a:fld>
            <a:endParaRPr lang="lt-LT"/>
          </a:p>
        </p:txBody>
      </p:sp>
    </p:spTree>
    <p:extLst>
      <p:ext uri="{BB962C8B-B14F-4D97-AF65-F5344CB8AC3E}">
        <p14:creationId xmlns:p14="http://schemas.microsoft.com/office/powerpoint/2010/main" val="657336125"/>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nl-NL" sz="8000" b="1" dirty="0"/>
              <a:t>Beveik viskas apie valgomąją druską</a:t>
            </a:r>
            <a:endParaRPr lang="lt-LT" sz="8000" b="1" dirty="0"/>
          </a:p>
        </p:txBody>
      </p:sp>
      <p:sp>
        <p:nvSpPr>
          <p:cNvPr id="3" name="Subtitle 2"/>
          <p:cNvSpPr>
            <a:spLocks noGrp="1"/>
          </p:cNvSpPr>
          <p:nvPr>
            <p:ph type="subTitle" idx="1"/>
          </p:nvPr>
        </p:nvSpPr>
        <p:spPr>
          <a:xfrm>
            <a:off x="1507066" y="4221018"/>
            <a:ext cx="7932497" cy="926714"/>
          </a:xfrm>
        </p:spPr>
        <p:txBody>
          <a:bodyPr>
            <a:noAutofit/>
          </a:bodyPr>
          <a:lstStyle/>
          <a:p>
            <a:r>
              <a:rPr lang="en-US" sz="2800" dirty="0" smtClean="0"/>
              <a:t>D</a:t>
            </a:r>
            <a:r>
              <a:rPr lang="lt-LT" sz="2800" dirty="0" smtClean="0"/>
              <a:t>arbą atliko: </a:t>
            </a:r>
            <a:r>
              <a:rPr lang="en-US" sz="2800" dirty="0" err="1" smtClean="0"/>
              <a:t>Emilija</a:t>
            </a:r>
            <a:r>
              <a:rPr lang="en-US" sz="2800" dirty="0" smtClean="0"/>
              <a:t> </a:t>
            </a:r>
            <a:r>
              <a:rPr lang="en-US" sz="2800" dirty="0" err="1" smtClean="0"/>
              <a:t>Dorelyt</a:t>
            </a:r>
            <a:r>
              <a:rPr lang="lt-LT" sz="2800" dirty="0"/>
              <a:t>ė</a:t>
            </a:r>
            <a:r>
              <a:rPr lang="lt-LT" sz="2800" dirty="0" smtClean="0"/>
              <a:t> ir Giedrė Bulotaitė 9 kl.</a:t>
            </a:r>
          </a:p>
          <a:p>
            <a:endParaRPr lang="lt-LT" sz="2800" dirty="0" smtClean="0"/>
          </a:p>
          <a:p>
            <a:r>
              <a:rPr lang="lt-LT" sz="2800" dirty="0" smtClean="0"/>
              <a:t>Kulautuvos </a:t>
            </a:r>
            <a:r>
              <a:rPr lang="lt-LT" sz="2800" dirty="0" smtClean="0"/>
              <a:t>pagrindinė mokykla</a:t>
            </a:r>
            <a:endParaRPr lang="lt-LT" sz="2800" dirty="0"/>
          </a:p>
          <a:p>
            <a:endParaRPr lang="lt-LT" sz="2800" dirty="0" smtClean="0"/>
          </a:p>
          <a:p>
            <a:endParaRPr lang="lt-LT" sz="2800" dirty="0" smtClean="0"/>
          </a:p>
        </p:txBody>
      </p:sp>
    </p:spTree>
    <p:extLst>
      <p:ext uri="{BB962C8B-B14F-4D97-AF65-F5344CB8AC3E}">
        <p14:creationId xmlns:p14="http://schemas.microsoft.com/office/powerpoint/2010/main" val="263486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5400" dirty="0" smtClean="0"/>
              <a:t>Kas yra druska?</a:t>
            </a:r>
            <a:endParaRPr lang="lt-LT" sz="5400" dirty="0"/>
          </a:p>
        </p:txBody>
      </p:sp>
      <p:sp>
        <p:nvSpPr>
          <p:cNvPr id="3" name="Content Placeholder 2"/>
          <p:cNvSpPr>
            <a:spLocks noGrp="1"/>
          </p:cNvSpPr>
          <p:nvPr>
            <p:ph idx="1"/>
          </p:nvPr>
        </p:nvSpPr>
        <p:spPr>
          <a:xfrm>
            <a:off x="677334" y="1930401"/>
            <a:ext cx="8596668" cy="4110962"/>
          </a:xfrm>
        </p:spPr>
        <p:txBody>
          <a:bodyPr>
            <a:normAutofit/>
          </a:bodyPr>
          <a:lstStyle/>
          <a:p>
            <a:r>
              <a:rPr lang="lt-LT" sz="2300" b="1" dirty="0"/>
              <a:t>Druska</a:t>
            </a:r>
            <a:r>
              <a:rPr lang="lt-LT" sz="2300" dirty="0"/>
              <a:t> – cheminis junginys, susidedantis iš </a:t>
            </a:r>
            <a:r>
              <a:rPr lang="lt-LT" sz="2300" dirty="0" err="1"/>
              <a:t>katijonų</a:t>
            </a:r>
            <a:r>
              <a:rPr lang="lt-LT" sz="2300" dirty="0"/>
              <a:t> ir </a:t>
            </a:r>
            <a:r>
              <a:rPr lang="lt-LT" sz="2300" dirty="0" err="1"/>
              <a:t>anijonų</a:t>
            </a:r>
            <a:r>
              <a:rPr lang="lt-LT" sz="2300" dirty="0"/>
              <a:t>, turinčių priešingą </a:t>
            </a:r>
            <a:r>
              <a:rPr lang="lt-LT" sz="2300" dirty="0" smtClean="0"/>
              <a:t>elektronų </a:t>
            </a:r>
            <a:r>
              <a:rPr lang="lt-LT" sz="2300" dirty="0"/>
              <a:t>krūvį.</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2690" y="2982575"/>
            <a:ext cx="5577609" cy="3718406"/>
          </a:xfrm>
          <a:prstGeom prst="rect">
            <a:avLst/>
          </a:prstGeom>
        </p:spPr>
      </p:pic>
    </p:spTree>
    <p:extLst>
      <p:ext uri="{BB962C8B-B14F-4D97-AF65-F5344CB8AC3E}">
        <p14:creationId xmlns:p14="http://schemas.microsoft.com/office/powerpoint/2010/main" val="150571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5400" b="1" dirty="0" smtClean="0"/>
              <a:t>Druskos rūšys</a:t>
            </a:r>
            <a:endParaRPr lang="lt-LT" sz="5400" b="1" dirty="0"/>
          </a:p>
        </p:txBody>
      </p:sp>
      <p:sp>
        <p:nvSpPr>
          <p:cNvPr id="3" name="Content Placeholder 2"/>
          <p:cNvSpPr>
            <a:spLocks noGrp="1"/>
          </p:cNvSpPr>
          <p:nvPr>
            <p:ph idx="1"/>
          </p:nvPr>
        </p:nvSpPr>
        <p:spPr>
          <a:xfrm>
            <a:off x="677334" y="1751527"/>
            <a:ext cx="10018714" cy="4824764"/>
          </a:xfrm>
        </p:spPr>
        <p:txBody>
          <a:bodyPr>
            <a:noAutofit/>
          </a:bodyPr>
          <a:lstStyle/>
          <a:p>
            <a:pPr marL="0" indent="0">
              <a:buNone/>
            </a:pPr>
            <a:r>
              <a:rPr lang="lt-LT" sz="2300" dirty="0" smtClean="0"/>
              <a:t>Valgomoji </a:t>
            </a:r>
            <a:r>
              <a:rPr lang="lt-LT" sz="2300" dirty="0"/>
              <a:t>druska – tai dviejų mineralų – natrio ir </a:t>
            </a:r>
            <a:r>
              <a:rPr lang="lt-LT" sz="2300" dirty="0" smtClean="0"/>
              <a:t>chloro</a:t>
            </a:r>
            <a:r>
              <a:rPr lang="en-US" sz="2300" dirty="0" smtClean="0"/>
              <a:t>,</a:t>
            </a:r>
            <a:r>
              <a:rPr lang="lt-LT" sz="2300" dirty="0" smtClean="0"/>
              <a:t> </a:t>
            </a:r>
            <a:r>
              <a:rPr lang="lt-LT" sz="2300" dirty="0"/>
              <a:t>kristalinė forma</a:t>
            </a:r>
            <a:r>
              <a:rPr lang="lt-LT" sz="2300" dirty="0" smtClean="0"/>
              <a:t>.</a:t>
            </a:r>
            <a:endParaRPr lang="lt-LT" sz="2300" dirty="0"/>
          </a:p>
          <a:p>
            <a:pPr marL="0" indent="0">
              <a:buNone/>
            </a:pPr>
            <a:r>
              <a:rPr lang="lt-LT" sz="2300" b="1" dirty="0"/>
              <a:t>Pagal gavybos būdą ji </a:t>
            </a:r>
            <a:r>
              <a:rPr lang="en-US" sz="2300" b="1" dirty="0" err="1" smtClean="0"/>
              <a:t>yra</a:t>
            </a:r>
            <a:r>
              <a:rPr lang="lt-LT" sz="2300" b="1" dirty="0" smtClean="0"/>
              <a:t> </a:t>
            </a:r>
            <a:r>
              <a:rPr lang="lt-LT" sz="2300" b="1" dirty="0"/>
              <a:t>kelių rūšių:</a:t>
            </a:r>
            <a:r>
              <a:rPr lang="lt-LT" sz="2300" dirty="0"/>
              <a:t/>
            </a:r>
            <a:br>
              <a:rPr lang="lt-LT" sz="2300" dirty="0"/>
            </a:br>
            <a:r>
              <a:rPr lang="lt-LT" sz="2300" dirty="0"/>
              <a:t>• iškastinė, kuri gaunama iš druskos akmens klodų;</a:t>
            </a:r>
            <a:br>
              <a:rPr lang="lt-LT" sz="2300" dirty="0"/>
            </a:br>
            <a:r>
              <a:rPr lang="lt-LT" sz="2300" dirty="0"/>
              <a:t>• nuosėdinė – iš sūrių ežerų ir jūrų dugno;</a:t>
            </a:r>
            <a:br>
              <a:rPr lang="lt-LT" sz="2300" dirty="0"/>
            </a:br>
            <a:r>
              <a:rPr lang="lt-LT" sz="2300" dirty="0"/>
              <a:t>• jūros druska, kuri gaunama  natūraliai garinant saulėje ir </a:t>
            </a:r>
            <a:r>
              <a:rPr lang="lt-LT" sz="2300" dirty="0" err="1" smtClean="0"/>
              <a:t>vėj</a:t>
            </a:r>
            <a:r>
              <a:rPr lang="en-US" sz="2300" dirty="0" smtClean="0"/>
              <a:t>y</a:t>
            </a:r>
            <a:r>
              <a:rPr lang="lt-LT" sz="2300" dirty="0" smtClean="0"/>
              <a:t>je </a:t>
            </a:r>
            <a:r>
              <a:rPr lang="lt-LT" sz="2300" dirty="0"/>
              <a:t>specialiuose baseinuose esantį jūros ar sūriųjų ežerų vandenį;</a:t>
            </a:r>
            <a:br>
              <a:rPr lang="lt-LT" sz="2300" dirty="0"/>
            </a:br>
            <a:r>
              <a:rPr lang="lt-LT" sz="2300" dirty="0"/>
              <a:t>• </a:t>
            </a:r>
            <a:r>
              <a:rPr lang="lt-LT" sz="2300" dirty="0" smtClean="0"/>
              <a:t>vakuuminė</a:t>
            </a:r>
            <a:r>
              <a:rPr lang="lt-LT" sz="2300" dirty="0"/>
              <a:t>, gaunama </a:t>
            </a:r>
            <a:r>
              <a:rPr lang="lt-LT" sz="2300" dirty="0" smtClean="0"/>
              <a:t>vakuume </a:t>
            </a:r>
            <a:r>
              <a:rPr lang="lt-LT" sz="2300" dirty="0"/>
              <a:t>išgarinus ir išvalius kitas druskų rūšis nuo priemaišų</a:t>
            </a:r>
            <a:r>
              <a:rPr lang="lt-LT" sz="2300" dirty="0" smtClean="0"/>
              <a:t>.</a:t>
            </a:r>
          </a:p>
          <a:p>
            <a:pPr marL="0" indent="0">
              <a:buNone/>
            </a:pPr>
            <a:r>
              <a:rPr lang="lt-LT" sz="2300" b="1" dirty="0"/>
              <a:t>Pagal apdorojimo būdą valgomoji druska </a:t>
            </a:r>
            <a:r>
              <a:rPr lang="en-US" sz="2300" b="1" dirty="0" err="1" smtClean="0"/>
              <a:t>yra</a:t>
            </a:r>
            <a:r>
              <a:rPr lang="lt-LT" sz="2300" b="1" dirty="0" smtClean="0"/>
              <a:t>:</a:t>
            </a:r>
            <a:r>
              <a:rPr lang="lt-LT" sz="2300" dirty="0"/>
              <a:t/>
            </a:r>
            <a:br>
              <a:rPr lang="lt-LT" sz="2300" dirty="0"/>
            </a:br>
            <a:r>
              <a:rPr lang="lt-LT" sz="2300" dirty="0"/>
              <a:t>• </a:t>
            </a:r>
            <a:r>
              <a:rPr lang="lt-LT" sz="2300" dirty="0" err="1"/>
              <a:t>smulkiakristalinė</a:t>
            </a:r>
            <a:r>
              <a:rPr lang="lt-LT" sz="2300" dirty="0"/>
              <a:t>, šios druskos granulės susidaro garinant druskos tirpalą;</a:t>
            </a:r>
            <a:br>
              <a:rPr lang="lt-LT" sz="2300" dirty="0"/>
            </a:br>
            <a:r>
              <a:rPr lang="lt-LT" sz="2300" dirty="0"/>
              <a:t>• smulkinta – tai įvairaus dydžio gabalėliais susmulkinta iškastinė ar nuosėdinė valgomoji druska.</a:t>
            </a:r>
          </a:p>
          <a:p>
            <a:pPr marL="0" indent="0">
              <a:buNone/>
            </a:pPr>
            <a:endParaRPr lang="lt-LT" sz="2300" dirty="0"/>
          </a:p>
        </p:txBody>
      </p:sp>
    </p:spTree>
    <p:extLst>
      <p:ext uri="{BB962C8B-B14F-4D97-AF65-F5344CB8AC3E}">
        <p14:creationId xmlns:p14="http://schemas.microsoft.com/office/powerpoint/2010/main" val="893208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5400" dirty="0" smtClean="0"/>
              <a:t>Druskos istorija</a:t>
            </a:r>
            <a:endParaRPr lang="lt-LT" sz="5400" dirty="0"/>
          </a:p>
        </p:txBody>
      </p:sp>
      <p:sp>
        <p:nvSpPr>
          <p:cNvPr id="3" name="Content Placeholder 2"/>
          <p:cNvSpPr>
            <a:spLocks noGrp="1"/>
          </p:cNvSpPr>
          <p:nvPr>
            <p:ph idx="1"/>
          </p:nvPr>
        </p:nvSpPr>
        <p:spPr>
          <a:xfrm>
            <a:off x="677334" y="1738648"/>
            <a:ext cx="9510375" cy="4311170"/>
          </a:xfrm>
        </p:spPr>
        <p:txBody>
          <a:bodyPr>
            <a:normAutofit/>
          </a:bodyPr>
          <a:lstStyle/>
          <a:p>
            <a:r>
              <a:rPr lang="lt-LT" sz="2300" dirty="0"/>
              <a:t>Visais laikais druska Lietuvoje buvo, o ir dabar tebėra importo prekė. VIII-XIII a. buvo įvežama </a:t>
            </a:r>
            <a:r>
              <a:rPr lang="lt-LT" sz="2300" dirty="0" err="1" smtClean="0"/>
              <a:t>Tatrų</a:t>
            </a:r>
            <a:r>
              <a:rPr lang="lt-LT" sz="2300" dirty="0" smtClean="0"/>
              <a:t> </a:t>
            </a:r>
            <a:r>
              <a:rPr lang="lt-LT" sz="2300" dirty="0"/>
              <a:t>papėdėse iškasta druska, vėliau ją gabeno iš </a:t>
            </a:r>
            <a:r>
              <a:rPr lang="lt-LT" sz="2300" dirty="0" err="1"/>
              <a:t>Podolės</a:t>
            </a:r>
            <a:r>
              <a:rPr lang="lt-LT" sz="2300" dirty="0"/>
              <a:t> </a:t>
            </a:r>
            <a:r>
              <a:rPr lang="lt-LT" sz="2300" dirty="0" err="1"/>
              <a:t>Dnepro</a:t>
            </a:r>
            <a:r>
              <a:rPr lang="lt-LT" sz="2300" dirty="0"/>
              <a:t> vandens keliu, nuo XV a. lietuviai daugiausiai druskos pirko iš Lenkijos, XIX šimtmetyje – iš Rusijos, XX a. – iš Ukrainos, Baltarusijos, Vokietijos. Mūsų dienomis daugiausiai druskos perkama iš Ukrainos, Baltarusijos, Lenkijos ir Vokietijos.</a:t>
            </a:r>
          </a:p>
          <a:p>
            <a:r>
              <a:rPr lang="lt-LT" sz="2300" dirty="0"/>
              <a:t>Archeologiniai ir rašytiniai šaltiniai byloja, kad žmonija druską maistui naudoja jau labai seniai. Bronzos amžiuje ji buvo svarbiu mainų ir prekybos objektu tarp valstybių. Kaip kad mūsų laikais alkoholis ar tabako prekės, ši iškasena teikė šalims nemažą pelną.</a:t>
            </a:r>
          </a:p>
          <a:p>
            <a:endParaRPr lang="lt-LT" sz="2300" dirty="0"/>
          </a:p>
        </p:txBody>
      </p:sp>
    </p:spTree>
    <p:extLst>
      <p:ext uri="{BB962C8B-B14F-4D97-AF65-F5344CB8AC3E}">
        <p14:creationId xmlns:p14="http://schemas.microsoft.com/office/powerpoint/2010/main" val="3850655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Druskos kvapas, skonis ir matai</a:t>
            </a:r>
            <a:br>
              <a:rPr lang="fi-FI" dirty="0"/>
            </a:br>
            <a:endParaRPr lang="lt-LT" dirty="0"/>
          </a:p>
        </p:txBody>
      </p:sp>
      <p:sp>
        <p:nvSpPr>
          <p:cNvPr id="3" name="Content Placeholder 2"/>
          <p:cNvSpPr>
            <a:spLocks noGrp="1"/>
          </p:cNvSpPr>
          <p:nvPr>
            <p:ph idx="1"/>
          </p:nvPr>
        </p:nvSpPr>
        <p:spPr>
          <a:xfrm>
            <a:off x="452582" y="1930400"/>
            <a:ext cx="8821420" cy="4756727"/>
          </a:xfrm>
        </p:spPr>
        <p:txBody>
          <a:bodyPr>
            <a:normAutofit/>
          </a:bodyPr>
          <a:lstStyle/>
          <a:p>
            <a:pPr marL="0" indent="0">
              <a:buNone/>
            </a:pPr>
            <a:r>
              <a:rPr lang="lt-LT" sz="2000" dirty="0" smtClean="0"/>
              <a:t>Kokybiška </a:t>
            </a:r>
            <a:r>
              <a:rPr lang="lt-LT" sz="2000" dirty="0"/>
              <a:t>druska yra bekvapė</a:t>
            </a:r>
            <a:r>
              <a:rPr lang="lt-LT" sz="2000" dirty="0" smtClean="0"/>
              <a:t>.</a:t>
            </a:r>
          </a:p>
          <a:p>
            <a:pPr marL="0" indent="0">
              <a:buNone/>
            </a:pPr>
            <a:r>
              <a:rPr lang="lt-LT" sz="2000" dirty="0"/>
              <a:t>Tai kiek gi druskos reikia naudoti? Manoma, kad suaugusiam žmogui, atsižvelgiant į jo fizinį aktyvumą ir amžių, gerai sveikatai ir darbingumui palaikyti per parą pakanka 5-7 g druskos. Daug druskos gaunama su maistu „paslėptu” būdu, </a:t>
            </a:r>
            <a:r>
              <a:rPr lang="lt-LT" sz="2000" dirty="0" err="1"/>
              <a:t>t.y</a:t>
            </a:r>
            <a:r>
              <a:rPr lang="lt-LT" sz="2000" dirty="0"/>
              <a:t>. valgant sūrį, dešrą, duoną ar kitus </a:t>
            </a:r>
            <a:r>
              <a:rPr lang="lt-LT" sz="2000" dirty="0" err="1"/>
              <a:t>kulinariškai</a:t>
            </a:r>
            <a:r>
              <a:rPr lang="lt-LT" sz="2000" dirty="0"/>
              <a:t> apdorotus produktus, į kuriuos druskos jau įdėta. Taigi papildomai sūdyti maistą reikia labai saikingai.</a:t>
            </a:r>
          </a:p>
          <a:p>
            <a:pPr marL="0" indent="0">
              <a:buNone/>
            </a:pPr>
            <a:r>
              <a:rPr lang="lt-LT" sz="2000" dirty="0"/>
              <a:t>Druskos matai yra labai saviti:</a:t>
            </a:r>
          </a:p>
          <a:p>
            <a:pPr marL="0" indent="0">
              <a:buNone/>
            </a:pPr>
            <a:r>
              <a:rPr lang="lt-LT" sz="2000" dirty="0"/>
              <a:t>• žiupsnelis – tai kiekis, kurį suimam trimis arba dviem pirštais (apie 0,5 g);</a:t>
            </a:r>
          </a:p>
          <a:p>
            <a:pPr marL="0" indent="0">
              <a:buNone/>
            </a:pPr>
            <a:r>
              <a:rPr lang="lt-LT" sz="2000" dirty="0"/>
              <a:t>• ant peilio galo (apie 1 g);</a:t>
            </a:r>
          </a:p>
          <a:p>
            <a:pPr marL="0" indent="0">
              <a:buNone/>
            </a:pPr>
            <a:r>
              <a:rPr lang="lt-LT" sz="2000" dirty="0"/>
              <a:t>• nubrauktas šaukštelis (5 g);</a:t>
            </a:r>
          </a:p>
          <a:p>
            <a:pPr marL="0" indent="0">
              <a:buNone/>
            </a:pPr>
            <a:r>
              <a:rPr lang="lt-LT" sz="2000" dirty="0"/>
              <a:t>• nubrauktas šaukštas (15 g).</a:t>
            </a:r>
          </a:p>
          <a:p>
            <a:pPr marL="0" indent="0">
              <a:buNone/>
            </a:pPr>
            <a:endParaRPr lang="lt-LT" dirty="0"/>
          </a:p>
        </p:txBody>
      </p:sp>
    </p:spTree>
    <p:extLst>
      <p:ext uri="{BB962C8B-B14F-4D97-AF65-F5344CB8AC3E}">
        <p14:creationId xmlns:p14="http://schemas.microsoft.com/office/powerpoint/2010/main" val="244692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4000" dirty="0"/>
              <a:t>Kokią druską pasirinkti?</a:t>
            </a:r>
            <a:br>
              <a:rPr lang="lt-LT" sz="4000" dirty="0"/>
            </a:br>
            <a:r>
              <a:rPr lang="lt-LT" sz="4000" dirty="0"/>
              <a:t> </a:t>
            </a:r>
            <a:br>
              <a:rPr lang="lt-LT" sz="4000" dirty="0"/>
            </a:br>
            <a:endParaRPr lang="lt-LT" sz="4000" dirty="0"/>
          </a:p>
        </p:txBody>
      </p:sp>
      <p:sp>
        <p:nvSpPr>
          <p:cNvPr id="3" name="Content Placeholder 2"/>
          <p:cNvSpPr>
            <a:spLocks noGrp="1"/>
          </p:cNvSpPr>
          <p:nvPr>
            <p:ph idx="1"/>
          </p:nvPr>
        </p:nvSpPr>
        <p:spPr>
          <a:xfrm>
            <a:off x="677334" y="2013527"/>
            <a:ext cx="9122448" cy="4580456"/>
          </a:xfrm>
        </p:spPr>
        <p:txBody>
          <a:bodyPr>
            <a:noAutofit/>
          </a:bodyPr>
          <a:lstStyle/>
          <a:p>
            <a:r>
              <a:rPr lang="lt-LT" sz="2000" dirty="0" smtClean="0"/>
              <a:t>Lietuvos </a:t>
            </a:r>
            <a:r>
              <a:rPr lang="lt-LT" sz="2000" dirty="0"/>
              <a:t>prekybos rinkoje kol kas nėra daug įvairių druskos rūšių, besiskiriančių savo sudėtimi, paskirtimi, spalva ar kristalų forma. Daugiausiai maistui sunaudojama iškastinės druskos. Pasaulyje populiarios dietinės ir gydomosios druskos, kurių jau galima nusipirkti ir Lietuvoje. Šios druskos gaunamos iš geoterminių gręžinių ir yra praturtintos magniu, kaliu, kalciu, organizmo įsisavinamais geležies junginiais ar net vitaminais. Jodu praturtinta druska neturi pašalinio kvapo bei skonio ir gali būti naudojama tiek ruošiant šviežią maistą, tiek ir jį konservuojant. Viename </a:t>
            </a:r>
            <a:r>
              <a:rPr lang="lt-LT" sz="2000" dirty="0" err="1" smtClean="0"/>
              <a:t>joduotos</a:t>
            </a:r>
            <a:r>
              <a:rPr lang="lt-LT" sz="2000" dirty="0" smtClean="0"/>
              <a:t> </a:t>
            </a:r>
            <a:r>
              <a:rPr lang="lt-LT" sz="2000" dirty="0"/>
              <a:t>druskos kilograme yra 15-25 mg jodo (natrio ar kalio </a:t>
            </a:r>
            <a:r>
              <a:rPr lang="lt-LT" sz="2000" dirty="0" err="1"/>
              <a:t>jodatų</a:t>
            </a:r>
            <a:r>
              <a:rPr lang="lt-LT" sz="2000" dirty="0"/>
              <a:t>). Pastaruoju metu tapo populiari  prieskoninių daržovių (česnakų, salierų, krapų) druska, kurioje yra ne mažiau kaip 15% prieskoninių augalų.</a:t>
            </a:r>
          </a:p>
          <a:p>
            <a:endParaRPr lang="lt-LT" sz="2000" dirty="0"/>
          </a:p>
        </p:txBody>
      </p:sp>
    </p:spTree>
    <p:extLst>
      <p:ext uri="{BB962C8B-B14F-4D97-AF65-F5344CB8AC3E}">
        <p14:creationId xmlns:p14="http://schemas.microsoft.com/office/powerpoint/2010/main" val="966663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t>Tinkamai laikykime druską</a:t>
            </a:r>
            <a:br>
              <a:rPr lang="lt-LT" dirty="0"/>
            </a:br>
            <a:r>
              <a:rPr lang="lt-LT" dirty="0"/>
              <a:t> </a:t>
            </a:r>
            <a:br>
              <a:rPr lang="lt-LT" dirty="0"/>
            </a:br>
            <a:endParaRPr lang="lt-LT" dirty="0"/>
          </a:p>
        </p:txBody>
      </p:sp>
      <p:sp>
        <p:nvSpPr>
          <p:cNvPr id="3" name="Content Placeholder 2"/>
          <p:cNvSpPr>
            <a:spLocks noGrp="1"/>
          </p:cNvSpPr>
          <p:nvPr>
            <p:ph idx="1"/>
          </p:nvPr>
        </p:nvSpPr>
        <p:spPr>
          <a:xfrm>
            <a:off x="677333" y="1736437"/>
            <a:ext cx="9695103" cy="5024972"/>
          </a:xfrm>
        </p:spPr>
        <p:txBody>
          <a:bodyPr>
            <a:noAutofit/>
          </a:bodyPr>
          <a:lstStyle/>
          <a:p>
            <a:r>
              <a:rPr lang="lt-LT" sz="2400" dirty="0"/>
              <a:t>Kadangi druska yra labai </a:t>
            </a:r>
            <a:r>
              <a:rPr lang="lt-LT" sz="2400" dirty="0" err="1"/>
              <a:t>higroskopiška</a:t>
            </a:r>
            <a:r>
              <a:rPr lang="lt-LT" sz="2400" dirty="0"/>
              <a:t>, </a:t>
            </a:r>
            <a:r>
              <a:rPr lang="lt-LT" sz="2400" dirty="0" err="1"/>
              <a:t>t.y</a:t>
            </a:r>
            <a:r>
              <a:rPr lang="lt-LT" sz="2400" dirty="0"/>
              <a:t>. ji sugeria iš aplinkos drėgmę ir kvapus, ją reikia laikyti sausai, sandariai uždengtuose induose (druskinėse ar kt. talpose). Nedideli druskos kiekiai laikomi medinėse, keramikinėse ar stiklinėse druskinėse.</a:t>
            </a:r>
          </a:p>
          <a:p>
            <a:r>
              <a:rPr lang="lt-LT" sz="2400" dirty="0"/>
              <a:t>Ypač svarbu tinkamai laikyti </a:t>
            </a:r>
            <a:r>
              <a:rPr lang="lt-LT" sz="2400" dirty="0" err="1"/>
              <a:t>joduotą</a:t>
            </a:r>
            <a:r>
              <a:rPr lang="lt-LT" sz="2400" dirty="0"/>
              <a:t> druską. Veikiamas šviesos ir temperatūros kalio jodidas skyla ir laisvas jodas išgaruoja, todėl ją patartina laikyti sandariame šviesos nepraleidžiančiame inde.</a:t>
            </a:r>
          </a:p>
          <a:p>
            <a:r>
              <a:rPr lang="lt-LT" sz="2400" dirty="0"/>
              <a:t>Kai patalpa, kurioje laikoma druska yra labai drėgna, ant druskinės dugno galima paberti ryžių, kurie sugers drėgmės perteklių.</a:t>
            </a:r>
          </a:p>
          <a:p>
            <a:endParaRPr lang="lt-LT" sz="2400" dirty="0"/>
          </a:p>
        </p:txBody>
      </p:sp>
    </p:spTree>
    <p:extLst>
      <p:ext uri="{BB962C8B-B14F-4D97-AF65-F5344CB8AC3E}">
        <p14:creationId xmlns:p14="http://schemas.microsoft.com/office/powerpoint/2010/main" val="2527551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72299"/>
          </a:xfrm>
          <a:prstGeom prst="rect">
            <a:avLst/>
          </a:prstGeom>
        </p:spPr>
      </p:pic>
      <p:sp>
        <p:nvSpPr>
          <p:cNvPr id="3" name="Content Placeholder 2"/>
          <p:cNvSpPr>
            <a:spLocks noGrp="1"/>
          </p:cNvSpPr>
          <p:nvPr>
            <p:ph idx="1"/>
          </p:nvPr>
        </p:nvSpPr>
        <p:spPr>
          <a:xfrm>
            <a:off x="1665625" y="128589"/>
            <a:ext cx="8596668" cy="3880773"/>
          </a:xfrm>
        </p:spPr>
        <p:txBody>
          <a:bodyPr>
            <a:normAutofit/>
          </a:bodyPr>
          <a:lstStyle/>
          <a:p>
            <a:pPr marL="0" indent="0" algn="ctr">
              <a:buNone/>
            </a:pPr>
            <a:r>
              <a:rPr lang="lt-LT" sz="7200" dirty="0" smtClean="0">
                <a:solidFill>
                  <a:schemeClr val="bg1"/>
                </a:solidFill>
              </a:rPr>
              <a:t>AČIŪ UŽ DĖMESĮ</a:t>
            </a:r>
            <a:endParaRPr lang="lt-LT" sz="7200" dirty="0">
              <a:solidFill>
                <a:schemeClr val="bg1"/>
              </a:solidFill>
            </a:endParaRPr>
          </a:p>
        </p:txBody>
      </p:sp>
    </p:spTree>
    <p:extLst>
      <p:ext uri="{BB962C8B-B14F-4D97-AF65-F5344CB8AC3E}">
        <p14:creationId xmlns:p14="http://schemas.microsoft.com/office/powerpoint/2010/main" val="2085314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40</TotalTime>
  <Words>647</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Beveik viskas apie valgomąją druską</vt:lpstr>
      <vt:lpstr>Kas yra druska?</vt:lpstr>
      <vt:lpstr>Druskos rūšys</vt:lpstr>
      <vt:lpstr>Druskos istorija</vt:lpstr>
      <vt:lpstr>Druskos kvapas, skonis ir matai </vt:lpstr>
      <vt:lpstr>Kokią druską pasirinkti?   </vt:lpstr>
      <vt:lpstr>Tinkamai laikykime druską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Druska</dc:title>
  <dc:creator>Akvilė Bulotaitė</dc:creator>
  <cp:lastModifiedBy>Jūratė Dorelienė</cp:lastModifiedBy>
  <cp:revision>7</cp:revision>
  <dcterms:created xsi:type="dcterms:W3CDTF">2020-03-12T05:55:36Z</dcterms:created>
  <dcterms:modified xsi:type="dcterms:W3CDTF">2020-03-17T18:18:13Z</dcterms:modified>
</cp:coreProperties>
</file>